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9" r:id="rId2"/>
    <p:sldId id="291" r:id="rId3"/>
    <p:sldId id="257"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86" r:id="rId18"/>
    <p:sldId id="279" r:id="rId19"/>
    <p:sldId id="280" r:id="rId20"/>
    <p:sldId id="281" r:id="rId21"/>
    <p:sldId id="282" r:id="rId22"/>
    <p:sldId id="283" r:id="rId23"/>
    <p:sldId id="284" r:id="rId24"/>
    <p:sldId id="285" r:id="rId25"/>
    <p:sldId id="287" r:id="rId26"/>
    <p:sldId id="292"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74" d="100"/>
          <a:sy n="74" d="100"/>
        </p:scale>
        <p:origin x="57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6/9/2023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83363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9447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6027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0086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6016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5881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15593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97980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8309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5954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6/9/2023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839161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6/9/2023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650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A calculus formula">
            <a:extLst>
              <a:ext uri="{FF2B5EF4-FFF2-40B4-BE49-F238E27FC236}">
                <a16:creationId xmlns:a16="http://schemas.microsoft.com/office/drawing/2014/main" id="{60085526-DC9C-0316-0150-9369DE403A44}"/>
              </a:ext>
            </a:extLst>
          </p:cNvPr>
          <p:cNvPicPr>
            <a:picLocks noChangeAspect="1"/>
          </p:cNvPicPr>
          <p:nvPr/>
        </p:nvPicPr>
        <p:blipFill rotWithShape="1">
          <a:blip r:embed="rId2">
            <a:alphaModFix amt="70000"/>
          </a:blip>
          <a:srcRect t="5331" r="6" b="10337"/>
          <a:stretch/>
        </p:blipFill>
        <p:spPr>
          <a:xfrm>
            <a:off x="20" y="10"/>
            <a:ext cx="12188932" cy="6856614"/>
          </a:xfrm>
          <a:prstGeom prst="rect">
            <a:avLst/>
          </a:prstGeom>
        </p:spPr>
      </p:pic>
      <p:pic>
        <p:nvPicPr>
          <p:cNvPr id="5" name="Picture 4">
            <a:extLst>
              <a:ext uri="{FF2B5EF4-FFF2-40B4-BE49-F238E27FC236}">
                <a16:creationId xmlns:a16="http://schemas.microsoft.com/office/drawing/2014/main" id="{6D9C5C59-11FD-F2BB-B1EA-BA0CB5BC7212}"/>
              </a:ext>
            </a:extLst>
          </p:cNvPr>
          <p:cNvPicPr>
            <a:picLocks noChangeAspect="1"/>
          </p:cNvPicPr>
          <p:nvPr/>
        </p:nvPicPr>
        <p:blipFill>
          <a:blip r:embed="rId3"/>
          <a:stretch>
            <a:fillRect/>
          </a:stretch>
        </p:blipFill>
        <p:spPr>
          <a:xfrm>
            <a:off x="3343286" y="1122363"/>
            <a:ext cx="5390127" cy="2976821"/>
          </a:xfrm>
          <a:prstGeom prst="rect">
            <a:avLst/>
          </a:prstGeom>
        </p:spPr>
      </p:pic>
      <p:pic>
        <p:nvPicPr>
          <p:cNvPr id="6" name="Picture 5">
            <a:extLst>
              <a:ext uri="{FF2B5EF4-FFF2-40B4-BE49-F238E27FC236}">
                <a16:creationId xmlns:a16="http://schemas.microsoft.com/office/drawing/2014/main" id="{2DF24526-0CA2-B913-9B22-C76FE88E7C56}"/>
              </a:ext>
            </a:extLst>
          </p:cNvPr>
          <p:cNvPicPr/>
          <p:nvPr/>
        </p:nvPicPr>
        <p:blipFill>
          <a:blip r:embed="rId4"/>
          <a:stretch>
            <a:fillRect/>
          </a:stretch>
        </p:blipFill>
        <p:spPr>
          <a:xfrm>
            <a:off x="3738061" y="4373562"/>
            <a:ext cx="4600575" cy="1952625"/>
          </a:xfrm>
          <a:prstGeom prst="rect">
            <a:avLst/>
          </a:prstGeom>
        </p:spPr>
      </p:pic>
    </p:spTree>
    <p:extLst>
      <p:ext uri="{BB962C8B-B14F-4D97-AF65-F5344CB8AC3E}">
        <p14:creationId xmlns:p14="http://schemas.microsoft.com/office/powerpoint/2010/main" val="1455570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arrows pointing at a red button">
            <a:extLst>
              <a:ext uri="{FF2B5EF4-FFF2-40B4-BE49-F238E27FC236}">
                <a16:creationId xmlns:a16="http://schemas.microsoft.com/office/drawing/2014/main" id="{36E57878-AC12-3E93-EA64-53CC23E66CBD}"/>
              </a:ext>
            </a:extLst>
          </p:cNvPr>
          <p:cNvPicPr>
            <a:picLocks noChangeAspect="1"/>
          </p:cNvPicPr>
          <p:nvPr/>
        </p:nvPicPr>
        <p:blipFill rotWithShape="1">
          <a:blip r:embed="rId2">
            <a:alphaModFix amt="70000"/>
          </a:blip>
          <a:srcRect t="10809" r="6" b="4797"/>
          <a:stretch/>
        </p:blipFill>
        <p:spPr>
          <a:xfrm>
            <a:off x="20" y="0"/>
            <a:ext cx="12188932" cy="6856614"/>
          </a:xfrm>
          <a:prstGeom prst="rect">
            <a:avLst/>
          </a:prstGeom>
        </p:spPr>
      </p:pic>
      <p:sp>
        <p:nvSpPr>
          <p:cNvPr id="2" name="Title"/>
          <p:cNvSpPr>
            <a:spLocks noGrp="1"/>
          </p:cNvSpPr>
          <p:nvPr>
            <p:ph type="ctrTitle"/>
          </p:nvPr>
        </p:nvSpPr>
        <p:spPr>
          <a:xfrm>
            <a:off x="2008897" y="12883"/>
            <a:ext cx="7881672" cy="1230611"/>
          </a:xfrm>
        </p:spPr>
        <p:txBody>
          <a:bodyPr anchor="b">
            <a:normAutofit fontScale="90000"/>
          </a:bodyPr>
          <a:lstStyle/>
          <a:p>
            <a:r>
              <a:rPr lang="en-US" sz="5400" dirty="0">
                <a:solidFill>
                  <a:srgbClr val="FFFFFF"/>
                </a:solidFill>
              </a:rPr>
              <a:t>Modified class Diagram</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8" name="Picture 3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074" y="1361023"/>
            <a:ext cx="7204935" cy="5172075"/>
          </a:xfrm>
          <a:prstGeom prst="rect">
            <a:avLst/>
          </a:prstGeom>
          <a:noFill/>
          <a:ln>
            <a:noFill/>
          </a:ln>
        </p:spPr>
      </p:pic>
    </p:spTree>
    <p:extLst>
      <p:ext uri="{BB962C8B-B14F-4D97-AF65-F5344CB8AC3E}">
        <p14:creationId xmlns:p14="http://schemas.microsoft.com/office/powerpoint/2010/main" val="60612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lls of blueprints">
            <a:extLst>
              <a:ext uri="{FF2B5EF4-FFF2-40B4-BE49-F238E27FC236}">
                <a16:creationId xmlns:a16="http://schemas.microsoft.com/office/drawing/2014/main" id="{B0F3F5D5-4228-6AAE-54AA-A4CA02130DC5}"/>
              </a:ext>
            </a:extLst>
          </p:cNvPr>
          <p:cNvPicPr>
            <a:picLocks noChangeAspect="1"/>
          </p:cNvPicPr>
          <p:nvPr/>
        </p:nvPicPr>
        <p:blipFill rotWithShape="1">
          <a:blip r:embed="rId2">
            <a:alphaModFix amt="60000"/>
          </a:blip>
          <a:srcRect t="1239" r="6" b="14367"/>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sz="3200" dirty="0">
                <a:solidFill>
                  <a:srgbClr val="FFFFFF"/>
                </a:solidFill>
              </a:rPr>
              <a:t>Class diagram differences after mod</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In comparing the old and new class diagrams, several modifications can be observed</a:t>
            </a:r>
          </a:p>
          <a:p>
            <a:pPr lvl="0"/>
            <a:r>
              <a:rPr lang="en-US" sz="1800">
                <a:solidFill>
                  <a:srgbClr val="FFFFFF"/>
                </a:solidFill>
              </a:rPr>
              <a:t>The following is a detailed account of the changes made: Overall, the new class diagram demonstrates modifications and additions to the existing system's functionalities and entities</a:t>
            </a:r>
          </a:p>
          <a:p>
            <a:pPr lvl="0"/>
            <a:r>
              <a:rPr lang="en-US" sz="1800">
                <a:solidFill>
                  <a:srgbClr val="FFFFFF"/>
                </a:solidFill>
              </a:rPr>
              <a:t>It reflects the inclusion of new features such as "review," "register," "facilitator," "login," "feedback to admin," "manage students," and "manage course," while removing "enroll" and "create course" from the previous design</a:t>
            </a:r>
          </a:p>
        </p:txBody>
      </p:sp>
    </p:spTree>
    <p:extLst>
      <p:ext uri="{BB962C8B-B14F-4D97-AF65-F5344CB8AC3E}">
        <p14:creationId xmlns:p14="http://schemas.microsoft.com/office/powerpoint/2010/main" val="3888323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blurred public library with bookshelves">
            <a:extLst>
              <a:ext uri="{FF2B5EF4-FFF2-40B4-BE49-F238E27FC236}">
                <a16:creationId xmlns:a16="http://schemas.microsoft.com/office/drawing/2014/main" id="{099F25C4-3403-3E3F-6C5E-301ADC516E15}"/>
              </a:ext>
            </a:extLst>
          </p:cNvPr>
          <p:cNvPicPr>
            <a:picLocks noChangeAspect="1"/>
          </p:cNvPicPr>
          <p:nvPr/>
        </p:nvPicPr>
        <p:blipFill rotWithShape="1">
          <a:blip r:embed="rId2">
            <a:alphaModFix amt="60000"/>
          </a:blip>
          <a:srcRect t="2766" r="6" b="12963"/>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Interface Design Proposal for E-learning Platform</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Students, teachers, and educational institutions make up the main target market for the e-learning platform</a:t>
            </a:r>
          </a:p>
          <a:p>
            <a:pPr lvl="0"/>
            <a:r>
              <a:rPr lang="en-US" sz="1800">
                <a:solidFill>
                  <a:srgbClr val="FFFFFF"/>
                </a:solidFill>
              </a:rPr>
              <a:t>The platform offers educational opportunities for students in K–12 through higher education</a:t>
            </a:r>
          </a:p>
          <a:p>
            <a:pPr lvl="0"/>
            <a:r>
              <a:rPr lang="en-US" sz="1800">
                <a:solidFill>
                  <a:srgbClr val="FFFFFF"/>
                </a:solidFill>
              </a:rPr>
              <a:t>In-depth user research has been done to learn more about the wants and preferences of the target market</a:t>
            </a:r>
          </a:p>
          <a:p>
            <a:pPr lvl="0"/>
            <a:r>
              <a:rPr lang="en-US" sz="1800">
                <a:solidFill>
                  <a:srgbClr val="FFFFFF"/>
                </a:solidFill>
              </a:rPr>
              <a:t>Key findings from surveys, interviews, and usability tests include the following: For students who like to learn while on the go, mobile compatibility is essential</a:t>
            </a:r>
          </a:p>
        </p:txBody>
      </p:sp>
    </p:spTree>
    <p:extLst>
      <p:ext uri="{BB962C8B-B14F-4D97-AF65-F5344CB8AC3E}">
        <p14:creationId xmlns:p14="http://schemas.microsoft.com/office/powerpoint/2010/main" val="197456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 bulb on yellow background with sketched light beams and cord">
            <a:extLst>
              <a:ext uri="{FF2B5EF4-FFF2-40B4-BE49-F238E27FC236}">
                <a16:creationId xmlns:a16="http://schemas.microsoft.com/office/drawing/2014/main" id="{4167B013-B209-1B2A-5960-FB732263AB3D}"/>
              </a:ext>
            </a:extLst>
          </p:cNvPr>
          <p:cNvPicPr>
            <a:picLocks noChangeAspect="1"/>
          </p:cNvPicPr>
          <p:nvPr/>
        </p:nvPicPr>
        <p:blipFill rotWithShape="1">
          <a:blip r:embed="rId2">
            <a:alphaModFix amt="60000"/>
          </a:blip>
          <a:srcRect t="8566" r="6" b="6"/>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Test Plan: E-Learning Platform Website</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The website for the e-learning platform is a web-based platform that strives to give students a convenient and effective learning experience</a:t>
            </a:r>
          </a:p>
          <a:p>
            <a:pPr lvl="0"/>
            <a:r>
              <a:rPr lang="en-US" sz="1800">
                <a:solidFill>
                  <a:srgbClr val="FFFFFF"/>
                </a:solidFill>
              </a:rPr>
              <a:t>The strategy, scope, objectives, and activities for testing the website for an e-learning platform are described in this test plan</a:t>
            </a:r>
          </a:p>
          <a:p>
            <a:pPr lvl="0"/>
            <a:r>
              <a:rPr lang="en-US" sz="1800">
                <a:solidFill>
                  <a:srgbClr val="FFFFFF"/>
                </a:solidFill>
              </a:rPr>
              <a:t>The e-learning platform website will be tested using a combination of manual and automated testing approaches</a:t>
            </a:r>
          </a:p>
        </p:txBody>
      </p:sp>
    </p:spTree>
    <p:extLst>
      <p:ext uri="{BB962C8B-B14F-4D97-AF65-F5344CB8AC3E}">
        <p14:creationId xmlns:p14="http://schemas.microsoft.com/office/powerpoint/2010/main" val="321541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F2626654-D288-8EBB-AF9C-2157E3833F9B}"/>
              </a:ext>
            </a:extLst>
          </p:cNvPr>
          <p:cNvPicPr>
            <a:picLocks noChangeAspect="1"/>
          </p:cNvPicPr>
          <p:nvPr/>
        </p:nvPicPr>
        <p:blipFill rotWithShape="1">
          <a:blip r:embed="rId2">
            <a:alphaModFix amt="70000"/>
          </a:blip>
          <a:srcRect t="11795" r="6" b="4969"/>
          <a:stretch/>
        </p:blipFill>
        <p:spPr>
          <a:xfrm>
            <a:off x="20" y="10"/>
            <a:ext cx="12188932" cy="6856614"/>
          </a:xfrm>
          <a:prstGeom prst="rect">
            <a:avLst/>
          </a:prstGeom>
        </p:spPr>
      </p:pic>
      <p:sp>
        <p:nvSpPr>
          <p:cNvPr id="2" name="Title"/>
          <p:cNvSpPr>
            <a:spLocks noGrp="1"/>
          </p:cNvSpPr>
          <p:nvPr>
            <p:ph type="ctrTitle"/>
          </p:nvPr>
        </p:nvSpPr>
        <p:spPr>
          <a:xfrm>
            <a:off x="2634577" y="-27530"/>
            <a:ext cx="7015021" cy="1138322"/>
          </a:xfrm>
        </p:spPr>
        <p:txBody>
          <a:bodyPr anchor="b">
            <a:normAutofit/>
          </a:bodyPr>
          <a:lstStyle/>
          <a:p>
            <a:r>
              <a:rPr lang="en-US" sz="5400" dirty="0">
                <a:solidFill>
                  <a:srgbClr val="FFFFFF"/>
                </a:solidFill>
              </a:rPr>
              <a:t>Sequence Diagram</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8" name="Picture 37"/>
          <p:cNvPicPr/>
          <p:nvPr/>
        </p:nvPicPr>
        <p:blipFill>
          <a:blip r:embed="rId3"/>
          <a:stretch>
            <a:fillRect/>
          </a:stretch>
        </p:blipFill>
        <p:spPr>
          <a:xfrm>
            <a:off x="2850695" y="1110792"/>
            <a:ext cx="6062531" cy="5437372"/>
          </a:xfrm>
          <a:prstGeom prst="rect">
            <a:avLst/>
          </a:prstGeom>
        </p:spPr>
      </p:pic>
    </p:spTree>
    <p:extLst>
      <p:ext uri="{BB962C8B-B14F-4D97-AF65-F5344CB8AC3E}">
        <p14:creationId xmlns:p14="http://schemas.microsoft.com/office/powerpoint/2010/main" val="387821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64A2E81-C9CD-19F9-EE34-92ED2058311E}"/>
              </a:ext>
            </a:extLst>
          </p:cNvPr>
          <p:cNvPicPr>
            <a:picLocks noChangeAspect="1"/>
          </p:cNvPicPr>
          <p:nvPr/>
        </p:nvPicPr>
        <p:blipFill rotWithShape="1">
          <a:blip r:embed="rId2">
            <a:alphaModFix amt="70000"/>
          </a:blip>
          <a:srcRect r="3036" b="-7"/>
          <a:stretch/>
        </p:blipFill>
        <p:spPr>
          <a:xfrm>
            <a:off x="-18302" y="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p:cNvSpPr>
            <a:spLocks noGrp="1"/>
          </p:cNvSpPr>
          <p:nvPr>
            <p:ph type="ctrTitle"/>
          </p:nvPr>
        </p:nvSpPr>
        <p:spPr>
          <a:xfrm>
            <a:off x="1674047" y="-82912"/>
            <a:ext cx="9009546" cy="1147475"/>
          </a:xfrm>
        </p:spPr>
        <p:txBody>
          <a:bodyPr>
            <a:normAutofit fontScale="90000"/>
          </a:bodyPr>
          <a:lstStyle/>
          <a:p>
            <a:r>
              <a:rPr lang="en-US" sz="5400" dirty="0">
                <a:solidFill>
                  <a:srgbClr val="FFFFFF"/>
                </a:solidFill>
              </a:rPr>
              <a:t>Modified Sequence Diagram</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7" name="Picture 46"/>
          <p:cNvPicPr/>
          <p:nvPr/>
        </p:nvPicPr>
        <p:blipFill>
          <a:blip r:embed="rId3">
            <a:extLst>
              <a:ext uri="{28A0092B-C50C-407E-A947-70E740481C1C}">
                <a14:useLocalDpi xmlns:a14="http://schemas.microsoft.com/office/drawing/2010/main" val="0"/>
              </a:ext>
            </a:extLst>
          </a:blip>
          <a:srcRect/>
          <a:stretch>
            <a:fillRect/>
          </a:stretch>
        </p:blipFill>
        <p:spPr bwMode="auto">
          <a:xfrm>
            <a:off x="2808888" y="1417881"/>
            <a:ext cx="6067357" cy="5079733"/>
          </a:xfrm>
          <a:prstGeom prst="rect">
            <a:avLst/>
          </a:prstGeom>
          <a:noFill/>
          <a:ln>
            <a:noFill/>
          </a:ln>
        </p:spPr>
      </p:pic>
    </p:spTree>
    <p:extLst>
      <p:ext uri="{BB962C8B-B14F-4D97-AF65-F5344CB8AC3E}">
        <p14:creationId xmlns:p14="http://schemas.microsoft.com/office/powerpoint/2010/main" val="3532840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7BA9C7-5E54-4A53-B18D-96BC4184E77E}"/>
              </a:ext>
            </a:extLst>
          </p:cNvPr>
          <p:cNvPicPr>
            <a:picLocks noChangeAspect="1"/>
          </p:cNvPicPr>
          <p:nvPr/>
        </p:nvPicPr>
        <p:blipFill rotWithShape="1">
          <a:blip r:embed="rId2">
            <a:alphaModFix amt="70000"/>
          </a:blip>
          <a:srcRect t="14855" r="6" b="1608"/>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p:cNvSpPr>
            <a:spLocks noGrp="1"/>
          </p:cNvSpPr>
          <p:nvPr>
            <p:ph type="ctrTitle"/>
          </p:nvPr>
        </p:nvSpPr>
        <p:spPr>
          <a:xfrm>
            <a:off x="1667460" y="-121133"/>
            <a:ext cx="8422901" cy="1201436"/>
          </a:xfrm>
        </p:spPr>
        <p:txBody>
          <a:bodyPr>
            <a:normAutofit/>
          </a:bodyPr>
          <a:lstStyle/>
          <a:p>
            <a:r>
              <a:rPr lang="en-US" sz="6600" dirty="0">
                <a:solidFill>
                  <a:srgbClr val="FFFFFF"/>
                </a:solidFill>
              </a:rPr>
              <a:t>Activity Diagram</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7" name="Picture 46"/>
          <p:cNvPicPr/>
          <p:nvPr/>
        </p:nvPicPr>
        <p:blipFill>
          <a:blip r:embed="rId3"/>
          <a:stretch>
            <a:fillRect/>
          </a:stretch>
        </p:blipFill>
        <p:spPr>
          <a:xfrm>
            <a:off x="2571215" y="1140297"/>
            <a:ext cx="6688885" cy="5681579"/>
          </a:xfrm>
          <a:prstGeom prst="rect">
            <a:avLst/>
          </a:prstGeom>
        </p:spPr>
      </p:pic>
    </p:spTree>
    <p:extLst>
      <p:ext uri="{BB962C8B-B14F-4D97-AF65-F5344CB8AC3E}">
        <p14:creationId xmlns:p14="http://schemas.microsoft.com/office/powerpoint/2010/main" val="1668886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7BA9C7-5E54-4A53-B18D-96BC4184E77E}"/>
              </a:ext>
            </a:extLst>
          </p:cNvPr>
          <p:cNvPicPr>
            <a:picLocks noChangeAspect="1"/>
          </p:cNvPicPr>
          <p:nvPr/>
        </p:nvPicPr>
        <p:blipFill rotWithShape="1">
          <a:blip r:embed="rId2">
            <a:alphaModFix amt="70000"/>
          </a:blip>
          <a:srcRect t="14855" r="6" b="1608"/>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p:cNvSpPr>
            <a:spLocks noGrp="1"/>
          </p:cNvSpPr>
          <p:nvPr>
            <p:ph type="ctrTitle"/>
          </p:nvPr>
        </p:nvSpPr>
        <p:spPr>
          <a:xfrm>
            <a:off x="1667460" y="-121133"/>
            <a:ext cx="8422901" cy="1201436"/>
          </a:xfrm>
        </p:spPr>
        <p:txBody>
          <a:bodyPr>
            <a:normAutofit fontScale="90000"/>
          </a:bodyPr>
          <a:lstStyle/>
          <a:p>
            <a:r>
              <a:rPr lang="en-US" sz="5400" dirty="0">
                <a:solidFill>
                  <a:srgbClr val="FFFFFF"/>
                </a:solidFill>
              </a:rPr>
              <a:t>Modified Activity Diagram</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1" name="Picture 50"/>
          <p:cNvPicPr/>
          <p:nvPr/>
        </p:nvPicPr>
        <p:blipFill>
          <a:blip r:embed="rId3"/>
          <a:stretch>
            <a:fillRect/>
          </a:stretch>
        </p:blipFill>
        <p:spPr>
          <a:xfrm>
            <a:off x="1967701" y="1263409"/>
            <a:ext cx="8047801" cy="5380464"/>
          </a:xfrm>
          <a:prstGeom prst="rect">
            <a:avLst/>
          </a:prstGeom>
        </p:spPr>
      </p:pic>
    </p:spTree>
    <p:extLst>
      <p:ext uri="{BB962C8B-B14F-4D97-AF65-F5344CB8AC3E}">
        <p14:creationId xmlns:p14="http://schemas.microsoft.com/office/powerpoint/2010/main" val="409769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59CF59-0EBE-113E-62DF-7A329CAE97A8}"/>
              </a:ext>
            </a:extLst>
          </p:cNvPr>
          <p:cNvPicPr>
            <a:picLocks noChangeAspect="1"/>
          </p:cNvPicPr>
          <p:nvPr/>
        </p:nvPicPr>
        <p:blipFill rotWithShape="1">
          <a:blip r:embed="rId2">
            <a:alphaModFix amt="70000"/>
          </a:blip>
          <a:srcRect t="8880" r="6" b="6725"/>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p:cNvSpPr>
            <a:spLocks noGrp="1"/>
          </p:cNvSpPr>
          <p:nvPr>
            <p:ph type="ctrTitle"/>
          </p:nvPr>
        </p:nvSpPr>
        <p:spPr>
          <a:xfrm>
            <a:off x="2643354" y="24904"/>
            <a:ext cx="6610686" cy="1036034"/>
          </a:xfrm>
        </p:spPr>
        <p:txBody>
          <a:bodyPr>
            <a:normAutofit fontScale="90000"/>
          </a:bodyPr>
          <a:lstStyle/>
          <a:p>
            <a:r>
              <a:rPr lang="en-US" sz="6600" dirty="0">
                <a:solidFill>
                  <a:srgbClr val="FFFFFF"/>
                </a:solidFill>
              </a:rPr>
              <a:t>State Diagram</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7" name="Picture 46"/>
          <p:cNvPicPr/>
          <p:nvPr/>
        </p:nvPicPr>
        <p:blipFill>
          <a:blip r:embed="rId3"/>
          <a:stretch>
            <a:fillRect/>
          </a:stretch>
        </p:blipFill>
        <p:spPr>
          <a:xfrm>
            <a:off x="1684543" y="1394201"/>
            <a:ext cx="8525817" cy="5315400"/>
          </a:xfrm>
          <a:prstGeom prst="rect">
            <a:avLst/>
          </a:prstGeom>
        </p:spPr>
      </p:pic>
    </p:spTree>
    <p:extLst>
      <p:ext uri="{BB962C8B-B14F-4D97-AF65-F5344CB8AC3E}">
        <p14:creationId xmlns:p14="http://schemas.microsoft.com/office/powerpoint/2010/main" val="137570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964720" y="132244"/>
            <a:ext cx="8182687" cy="979253"/>
          </a:xfrm>
        </p:spPr>
        <p:txBody>
          <a:bodyPr anchor="b">
            <a:normAutofit/>
          </a:bodyPr>
          <a:lstStyle/>
          <a:p>
            <a:pPr algn="l"/>
            <a:r>
              <a:rPr lang="en-US" sz="5400" dirty="0"/>
              <a:t>Modified State Diagram</a:t>
            </a:r>
          </a:p>
        </p:txBody>
      </p:sp>
      <p:grpSp>
        <p:nvGrpSpPr>
          <p:cNvPr id="23"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24" name="Straight Connector 2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7"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8"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0" name="Freeform: Shape 29">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9" name="Freeform: Shape 28">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7" name="Picture 36"/>
          <p:cNvPicPr/>
          <p:nvPr/>
        </p:nvPicPr>
        <p:blipFill>
          <a:blip r:embed="rId2"/>
          <a:stretch>
            <a:fillRect/>
          </a:stretch>
        </p:blipFill>
        <p:spPr>
          <a:xfrm>
            <a:off x="2224343" y="1350345"/>
            <a:ext cx="7254629" cy="5356566"/>
          </a:xfrm>
          <a:prstGeom prst="rect">
            <a:avLst/>
          </a:prstGeom>
        </p:spPr>
      </p:pic>
    </p:spTree>
    <p:extLst>
      <p:ext uri="{BB962C8B-B14F-4D97-AF65-F5344CB8AC3E}">
        <p14:creationId xmlns:p14="http://schemas.microsoft.com/office/powerpoint/2010/main" val="70532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70775F-CB22-6A39-B364-599775C25858}"/>
              </a:ext>
            </a:extLst>
          </p:cNvPr>
          <p:cNvPicPr>
            <a:picLocks noChangeAspect="1"/>
          </p:cNvPicPr>
          <p:nvPr/>
        </p:nvPicPr>
        <p:blipFill rotWithShape="1">
          <a:blip r:embed="rId2">
            <a:alphaModFix amt="70000"/>
          </a:blip>
          <a:srcRect r="3036" b="-7"/>
          <a:stretch/>
        </p:blipFill>
        <p:spPr>
          <a:xfrm>
            <a:off x="8551" y="8799"/>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2" name="Group 51"/>
          <p:cNvGrpSpPr/>
          <p:nvPr/>
        </p:nvGrpSpPr>
        <p:grpSpPr>
          <a:xfrm>
            <a:off x="2169385" y="277493"/>
            <a:ext cx="6785774" cy="2174659"/>
            <a:chOff x="2023370" y="0"/>
            <a:chExt cx="6234148" cy="1705232"/>
          </a:xfrm>
        </p:grpSpPr>
        <p:sp>
          <p:nvSpPr>
            <p:cNvPr id="53" name="Pentagon 52"/>
            <p:cNvSpPr/>
            <p:nvPr/>
          </p:nvSpPr>
          <p:spPr>
            <a:xfrm rot="10800000">
              <a:off x="2023370" y="0"/>
              <a:ext cx="6234148" cy="1705232"/>
            </a:xfrm>
            <a:prstGeom prst="homePlate">
              <a:avLst/>
            </a:prstGeom>
            <a:ln/>
          </p:spPr>
          <p:style>
            <a:lnRef idx="2">
              <a:schemeClr val="accent5">
                <a:shade val="50000"/>
              </a:schemeClr>
            </a:lnRef>
            <a:fillRef idx="1">
              <a:schemeClr val="accent5"/>
            </a:fillRef>
            <a:effectRef idx="0">
              <a:schemeClr val="accent5"/>
            </a:effectRef>
            <a:fontRef idx="minor">
              <a:schemeClr val="lt1"/>
            </a:fontRef>
          </p:style>
        </p:sp>
        <p:sp>
          <p:nvSpPr>
            <p:cNvPr id="54" name="Pentagon 4"/>
            <p:cNvSpPr txBox="1"/>
            <p:nvPr/>
          </p:nvSpPr>
          <p:spPr>
            <a:xfrm rot="21600000">
              <a:off x="2449678" y="0"/>
              <a:ext cx="5807840" cy="1705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51960" tIns="160020" rIns="298704" bIns="160020" numCol="1" spcCol="1270" anchor="ctr" anchorCtr="0">
              <a:noAutofit/>
            </a:bodyPr>
            <a:lstStyle/>
            <a:p>
              <a:pPr lvl="0" algn="ctr" defTabSz="1866900" rtl="0">
                <a:lnSpc>
                  <a:spcPct val="90000"/>
                </a:lnSpc>
                <a:spcBef>
                  <a:spcPct val="0"/>
                </a:spcBef>
                <a:spcAft>
                  <a:spcPct val="35000"/>
                </a:spcAft>
              </a:pPr>
              <a:r>
                <a:rPr lang="en-US" sz="4200" b="1" i="1" u="none" kern="1200" cap="none" spc="0" dirty="0">
                  <a:ln>
                    <a:solidFill>
                      <a:srgbClr val="002060"/>
                    </a:solidFill>
                  </a:ln>
                  <a:solidFill>
                    <a:schemeClr val="bg1">
                      <a:lumMod val="95000"/>
                    </a:schemeClr>
                  </a:solidFill>
                  <a:effectLst>
                    <a:outerShdw blurRad="38100" dist="19050" dir="2700000" algn="tl" rotWithShape="0">
                      <a:schemeClr val="dk1">
                        <a:lumMod val="50000"/>
                        <a:alpha val="40000"/>
                      </a:schemeClr>
                    </a:outerShdw>
                  </a:effectLst>
                </a:rPr>
                <a:t>Presentation of E-learning website</a:t>
              </a:r>
            </a:p>
          </p:txBody>
        </p:sp>
      </p:grpSp>
      <p:graphicFrame>
        <p:nvGraphicFramePr>
          <p:cNvPr id="56" name="Content Placeholder 9"/>
          <p:cNvGraphicFramePr>
            <a:graphicFrameLocks/>
          </p:cNvGraphicFramePr>
          <p:nvPr>
            <p:extLst>
              <p:ext uri="{D42A27DB-BD31-4B8C-83A1-F6EECF244321}">
                <p14:modId xmlns:p14="http://schemas.microsoft.com/office/powerpoint/2010/main" val="3495239542"/>
              </p:ext>
            </p:extLst>
          </p:nvPr>
        </p:nvGraphicFramePr>
        <p:xfrm>
          <a:off x="1981988" y="2943657"/>
          <a:ext cx="8125254" cy="2735466"/>
        </p:xfrm>
        <a:graphic>
          <a:graphicData uri="http://schemas.openxmlformats.org/drawingml/2006/table">
            <a:tbl>
              <a:tblPr firstRow="1" bandRow="1">
                <a:tableStyleId>{073A0DAA-6AF3-43AB-8588-CEC1D06C72B9}</a:tableStyleId>
              </a:tblPr>
              <a:tblGrid>
                <a:gridCol w="4062627">
                  <a:extLst>
                    <a:ext uri="{9D8B030D-6E8A-4147-A177-3AD203B41FA5}">
                      <a16:colId xmlns:a16="http://schemas.microsoft.com/office/drawing/2014/main" val="618861010"/>
                    </a:ext>
                  </a:extLst>
                </a:gridCol>
                <a:gridCol w="4062627">
                  <a:extLst>
                    <a:ext uri="{9D8B030D-6E8A-4147-A177-3AD203B41FA5}">
                      <a16:colId xmlns:a16="http://schemas.microsoft.com/office/drawing/2014/main" val="3481565248"/>
                    </a:ext>
                  </a:extLst>
                </a:gridCol>
              </a:tblGrid>
              <a:tr h="455911">
                <a:tc>
                  <a:txBody>
                    <a:bodyPr/>
                    <a:lstStyle/>
                    <a:p>
                      <a:r>
                        <a:rPr lang="en-US" dirty="0"/>
                        <a:t>Student ID</a:t>
                      </a:r>
                    </a:p>
                  </a:txBody>
                  <a:tcPr/>
                </a:tc>
                <a:tc>
                  <a:txBody>
                    <a:bodyPr/>
                    <a:lstStyle/>
                    <a:p>
                      <a:r>
                        <a:rPr lang="en-US" dirty="0"/>
                        <a:t>Member’s Name</a:t>
                      </a:r>
                    </a:p>
                  </a:txBody>
                  <a:tcPr/>
                </a:tc>
                <a:extLst>
                  <a:ext uri="{0D108BD9-81ED-4DB2-BD59-A6C34878D82A}">
                    <a16:rowId xmlns:a16="http://schemas.microsoft.com/office/drawing/2014/main" val="1966339803"/>
                  </a:ext>
                </a:extLst>
              </a:tr>
              <a:tr h="455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0355610</a:t>
                      </a:r>
                    </a:p>
                  </a:txBody>
                  <a:tcPr/>
                </a:tc>
                <a:tc>
                  <a:txBody>
                    <a:bodyPr/>
                    <a:lstStyle/>
                    <a:p>
                      <a:r>
                        <a:rPr lang="en-US" sz="1800" dirty="0"/>
                        <a:t>Dev Mani Maharjan</a:t>
                      </a:r>
                      <a:endParaRPr lang="en-US" dirty="0"/>
                    </a:p>
                  </a:txBody>
                  <a:tcPr/>
                </a:tc>
                <a:extLst>
                  <a:ext uri="{0D108BD9-81ED-4DB2-BD59-A6C34878D82A}">
                    <a16:rowId xmlns:a16="http://schemas.microsoft.com/office/drawing/2014/main" val="376564442"/>
                  </a:ext>
                </a:extLst>
              </a:tr>
              <a:tr h="455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0355498</a:t>
                      </a:r>
                    </a:p>
                  </a:txBody>
                  <a:tcPr/>
                </a:tc>
                <a:tc>
                  <a:txBody>
                    <a:bodyPr/>
                    <a:lstStyle/>
                    <a:p>
                      <a:r>
                        <a:rPr lang="en-US" sz="1800" dirty="0"/>
                        <a:t>Alina Khatri</a:t>
                      </a:r>
                      <a:endParaRPr lang="en-US" dirty="0"/>
                    </a:p>
                  </a:txBody>
                  <a:tcPr/>
                </a:tc>
                <a:extLst>
                  <a:ext uri="{0D108BD9-81ED-4DB2-BD59-A6C34878D82A}">
                    <a16:rowId xmlns:a16="http://schemas.microsoft.com/office/drawing/2014/main" val="3413242421"/>
                  </a:ext>
                </a:extLst>
              </a:tr>
              <a:tr h="455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0355468</a:t>
                      </a:r>
                    </a:p>
                  </a:txBody>
                  <a:tcPr/>
                </a:tc>
                <a:tc>
                  <a:txBody>
                    <a:bodyPr/>
                    <a:lstStyle/>
                    <a:p>
                      <a:r>
                        <a:rPr lang="en-US" sz="1800" dirty="0"/>
                        <a:t>Romik Shrestha</a:t>
                      </a:r>
                      <a:endParaRPr lang="en-US" dirty="0"/>
                    </a:p>
                  </a:txBody>
                  <a:tcPr/>
                </a:tc>
                <a:extLst>
                  <a:ext uri="{0D108BD9-81ED-4DB2-BD59-A6C34878D82A}">
                    <a16:rowId xmlns:a16="http://schemas.microsoft.com/office/drawing/2014/main" val="3491891410"/>
                  </a:ext>
                </a:extLst>
              </a:tr>
              <a:tr h="455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0355545</a:t>
                      </a:r>
                    </a:p>
                  </a:txBody>
                  <a:tcPr/>
                </a:tc>
                <a:tc>
                  <a:txBody>
                    <a:bodyPr/>
                    <a:lstStyle/>
                    <a:p>
                      <a:r>
                        <a:rPr lang="en-US" sz="1800" dirty="0"/>
                        <a:t>Rebica Shrestha</a:t>
                      </a:r>
                      <a:endParaRPr lang="en-US" dirty="0"/>
                    </a:p>
                  </a:txBody>
                  <a:tcPr/>
                </a:tc>
                <a:extLst>
                  <a:ext uri="{0D108BD9-81ED-4DB2-BD59-A6C34878D82A}">
                    <a16:rowId xmlns:a16="http://schemas.microsoft.com/office/drawing/2014/main" val="3591425408"/>
                  </a:ext>
                </a:extLst>
              </a:tr>
              <a:tr h="455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0355800</a:t>
                      </a:r>
                    </a:p>
                  </a:txBody>
                  <a:tcPr/>
                </a:tc>
                <a:tc>
                  <a:txBody>
                    <a:bodyPr/>
                    <a:lstStyle/>
                    <a:p>
                      <a:r>
                        <a:rPr lang="en-US" sz="1800" dirty="0"/>
                        <a:t>Rosy Maharjan</a:t>
                      </a:r>
                      <a:endParaRPr lang="en-US" dirty="0"/>
                    </a:p>
                  </a:txBody>
                  <a:tcPr/>
                </a:tc>
                <a:extLst>
                  <a:ext uri="{0D108BD9-81ED-4DB2-BD59-A6C34878D82A}">
                    <a16:rowId xmlns:a16="http://schemas.microsoft.com/office/drawing/2014/main" val="2285398356"/>
                  </a:ext>
                </a:extLst>
              </a:tr>
            </a:tbl>
          </a:graphicData>
        </a:graphic>
      </p:graphicFrame>
    </p:spTree>
    <p:extLst>
      <p:ext uri="{BB962C8B-B14F-4D97-AF65-F5344CB8AC3E}">
        <p14:creationId xmlns:p14="http://schemas.microsoft.com/office/powerpoint/2010/main" val="1815569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 bulb on yellow background with sketched light beams and cord">
            <a:extLst>
              <a:ext uri="{FF2B5EF4-FFF2-40B4-BE49-F238E27FC236}">
                <a16:creationId xmlns:a16="http://schemas.microsoft.com/office/drawing/2014/main" id="{5BB1D371-DC5C-A2F6-FACE-D85DCA70663B}"/>
              </a:ext>
            </a:extLst>
          </p:cNvPr>
          <p:cNvPicPr>
            <a:picLocks noChangeAspect="1"/>
          </p:cNvPicPr>
          <p:nvPr/>
        </p:nvPicPr>
        <p:blipFill rotWithShape="1">
          <a:blip r:embed="rId2">
            <a:alphaModFix amt="60000"/>
          </a:blip>
          <a:srcRect t="8566" r="6" b="6"/>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Design Rationale</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lnSpc>
                <a:spcPct val="100000"/>
              </a:lnSpc>
            </a:pPr>
            <a:r>
              <a:rPr lang="en-US" sz="1700">
                <a:solidFill>
                  <a:srgbClr val="FFFFFF"/>
                </a:solidFill>
              </a:rPr>
              <a:t>Strengths and Weaknesses of the Final Design: The final design of our eLearning website offers various advantages that center on offering a variety of courses and allowing user feedback</a:t>
            </a:r>
          </a:p>
          <a:p>
            <a:pPr lvl="0">
              <a:lnSpc>
                <a:spcPct val="100000"/>
              </a:lnSpc>
            </a:pPr>
            <a:r>
              <a:rPr lang="en-US" sz="1700">
                <a:solidFill>
                  <a:srgbClr val="FFFFFF"/>
                </a:solidFill>
              </a:rPr>
              <a:t>The large course catalog's breadth of subject matter and topics is one of its key advantages</a:t>
            </a:r>
          </a:p>
          <a:p>
            <a:pPr lvl="0">
              <a:lnSpc>
                <a:spcPct val="100000"/>
              </a:lnSpc>
            </a:pPr>
            <a:r>
              <a:rPr lang="en-US" sz="1700">
                <a:solidFill>
                  <a:srgbClr val="FFFFFF"/>
                </a:solidFill>
              </a:rPr>
              <a:t>To accommodate varied interests and learning requirements, we intended to develop a platform that offers a wide range of courses</a:t>
            </a:r>
          </a:p>
          <a:p>
            <a:pPr lvl="0">
              <a:lnSpc>
                <a:spcPct val="100000"/>
              </a:lnSpc>
            </a:pPr>
            <a:r>
              <a:rPr lang="en-US" sz="1700">
                <a:solidFill>
                  <a:srgbClr val="FFFFFF"/>
                </a:solidFill>
              </a:rPr>
              <a:t>We provide people the chance to study new fields of knowledge and improve their abilities across a range of disciplines by providing a large variety</a:t>
            </a:r>
          </a:p>
          <a:p>
            <a:pPr lvl="0">
              <a:lnSpc>
                <a:spcPct val="100000"/>
              </a:lnSpc>
            </a:pPr>
            <a:r>
              <a:rPr lang="en-US" sz="1700">
                <a:solidFill>
                  <a:srgbClr val="FFFFFF"/>
                </a:solidFill>
              </a:rPr>
              <a:t>Our design's user-friendly interface and simple navigation are other assets</a:t>
            </a:r>
          </a:p>
        </p:txBody>
      </p:sp>
    </p:spTree>
    <p:extLst>
      <p:ext uri="{BB962C8B-B14F-4D97-AF65-F5344CB8AC3E}">
        <p14:creationId xmlns:p14="http://schemas.microsoft.com/office/powerpoint/2010/main" val="497426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 on document with pen">
            <a:extLst>
              <a:ext uri="{FF2B5EF4-FFF2-40B4-BE49-F238E27FC236}">
                <a16:creationId xmlns:a16="http://schemas.microsoft.com/office/drawing/2014/main" id="{2A4561C8-25E1-13AE-B1FF-9329A092ABA6}"/>
              </a:ext>
            </a:extLst>
          </p:cNvPr>
          <p:cNvPicPr>
            <a:picLocks noChangeAspect="1"/>
          </p:cNvPicPr>
          <p:nvPr/>
        </p:nvPicPr>
        <p:blipFill rotWithShape="1">
          <a:blip r:embed="rId2">
            <a:alphaModFix amt="60000"/>
          </a:blip>
          <a:srcRect t="981" r="6" b="14624"/>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Design Rationale</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We placed a high priority on maintaining a smooth user experience, making it simple for consumers to explore and search for courses they are interested in</a:t>
            </a:r>
          </a:p>
          <a:p>
            <a:pPr lvl="0"/>
            <a:r>
              <a:rPr lang="en-US" sz="1800">
                <a:solidFill>
                  <a:srgbClr val="FFFFFF"/>
                </a:solidFill>
              </a:rPr>
              <a:t>We placed a high priority on maintaining a smooth user experience, making it simple for consumers to explore and search for courses they are interested in</a:t>
            </a:r>
          </a:p>
        </p:txBody>
      </p:sp>
    </p:spTree>
    <p:extLst>
      <p:ext uri="{BB962C8B-B14F-4D97-AF65-F5344CB8AC3E}">
        <p14:creationId xmlns:p14="http://schemas.microsoft.com/office/powerpoint/2010/main" val="56308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mpty speech bubbles">
            <a:extLst>
              <a:ext uri="{FF2B5EF4-FFF2-40B4-BE49-F238E27FC236}">
                <a16:creationId xmlns:a16="http://schemas.microsoft.com/office/drawing/2014/main" id="{078DED1A-96D7-06E4-FE04-FCCC4D6BA7DC}"/>
              </a:ext>
            </a:extLst>
          </p:cNvPr>
          <p:cNvPicPr>
            <a:picLocks noChangeAspect="1"/>
          </p:cNvPicPr>
          <p:nvPr/>
        </p:nvPicPr>
        <p:blipFill rotWithShape="1">
          <a:blip r:embed="rId2">
            <a:alphaModFix amt="60000"/>
          </a:blip>
          <a:srcRect t="7094" r="6" b="8511"/>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Alternative Design Ideas</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We examined other concepts to further improve the functionality and user experience of our eLearning website as it was being designed</a:t>
            </a:r>
          </a:p>
          <a:p>
            <a:pPr lvl="0"/>
            <a:r>
              <a:rPr lang="en-US" sz="1800">
                <a:solidFill>
                  <a:srgbClr val="FFFFFF"/>
                </a:solidFill>
              </a:rPr>
              <a:t>One of these suggestions was to include a feature for a virtual classroom that would allow for live video lectures, in-person conversations, and interactive sessions with lecturers</a:t>
            </a:r>
          </a:p>
          <a:p>
            <a:pPr lvl="0"/>
            <a:r>
              <a:rPr lang="en-US" sz="1800">
                <a:solidFill>
                  <a:srgbClr val="FFFFFF"/>
                </a:solidFill>
              </a:rPr>
              <a:t>This online classroom would replicate a regular classroom setting and encourage face-to-face communication between teachers and students</a:t>
            </a:r>
          </a:p>
        </p:txBody>
      </p:sp>
    </p:spTree>
    <p:extLst>
      <p:ext uri="{BB962C8B-B14F-4D97-AF65-F5344CB8AC3E}">
        <p14:creationId xmlns:p14="http://schemas.microsoft.com/office/powerpoint/2010/main" val="1132266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puzzle with one red piece">
            <a:extLst>
              <a:ext uri="{FF2B5EF4-FFF2-40B4-BE49-F238E27FC236}">
                <a16:creationId xmlns:a16="http://schemas.microsoft.com/office/drawing/2014/main" id="{EE0FDF62-CAF7-A935-044E-2D6E4ECD88FD}"/>
              </a:ext>
            </a:extLst>
          </p:cNvPr>
          <p:cNvPicPr>
            <a:picLocks noChangeAspect="1"/>
          </p:cNvPicPr>
          <p:nvPr/>
        </p:nvPicPr>
        <p:blipFill rotWithShape="1">
          <a:blip r:embed="rId2">
            <a:alphaModFix amt="60000"/>
          </a:blip>
          <a:srcRect l="5" r="1" b="1"/>
          <a:stretch/>
        </p:blipFill>
        <p:spPr>
          <a:xfrm>
            <a:off x="18825" y="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Group Analysis</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5840402" y="881264"/>
            <a:ext cx="5638751" cy="5017076"/>
          </a:xfrm>
        </p:spPr>
        <p:txBody>
          <a:bodyPr anchor="ctr">
            <a:noAutofit/>
          </a:bodyPr>
          <a:lstStyle/>
          <a:p>
            <a:pPr lvl="0"/>
            <a:r>
              <a:rPr lang="en-US" sz="2000" dirty="0">
                <a:solidFill>
                  <a:srgbClr val="FFFFFF"/>
                </a:solidFill>
              </a:rPr>
              <a:t>Our team, which was made up of five committed individuals, worked together to create our eLearning website</a:t>
            </a:r>
          </a:p>
          <a:p>
            <a:pPr lvl="0"/>
            <a:r>
              <a:rPr lang="en-US" sz="2000" dirty="0">
                <a:solidFill>
                  <a:srgbClr val="FFFFFF"/>
                </a:solidFill>
              </a:rPr>
              <a:t>We were able to handle a wide variety of tasks and produce a high-quality output since each member contributed their special set of talents and knowledge</a:t>
            </a:r>
          </a:p>
          <a:p>
            <a:pPr lvl="0"/>
            <a:r>
              <a:rPr lang="en-US" sz="2000" dirty="0">
                <a:solidFill>
                  <a:srgbClr val="FFFFFF"/>
                </a:solidFill>
              </a:rPr>
              <a:t>Our team was prepared to tackle the project's different facets thanks to our members' specializations in web development, design, content generation, and marketing</a:t>
            </a:r>
          </a:p>
          <a:p>
            <a:pPr lvl="0"/>
            <a:r>
              <a:rPr lang="en-US" sz="2000" dirty="0">
                <a:solidFill>
                  <a:srgbClr val="FFFFFF"/>
                </a:solidFill>
              </a:rPr>
              <a:t>We were able to make the most of each team member's talents and develop a well-rounded eLearning website by establishing a collaborative environment and promoting open communication</a:t>
            </a:r>
          </a:p>
        </p:txBody>
      </p:sp>
    </p:spTree>
    <p:extLst>
      <p:ext uri="{BB962C8B-B14F-4D97-AF65-F5344CB8AC3E}">
        <p14:creationId xmlns:p14="http://schemas.microsoft.com/office/powerpoint/2010/main" val="22830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arge skydiving group mid-air">
            <a:extLst>
              <a:ext uri="{FF2B5EF4-FFF2-40B4-BE49-F238E27FC236}">
                <a16:creationId xmlns:a16="http://schemas.microsoft.com/office/drawing/2014/main" id="{237D413C-9AC1-4C19-7466-9A23906BC9A1}"/>
              </a:ext>
            </a:extLst>
          </p:cNvPr>
          <p:cNvPicPr>
            <a:picLocks noChangeAspect="1"/>
          </p:cNvPicPr>
          <p:nvPr/>
        </p:nvPicPr>
        <p:blipFill rotWithShape="1">
          <a:blip r:embed="rId2">
            <a:alphaModFix amt="60000"/>
          </a:blip>
          <a:srcRect t="12229" r="6" b="3315"/>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Group Analysis</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Autofit/>
          </a:bodyPr>
          <a:lstStyle/>
          <a:p>
            <a:pPr lvl="0"/>
            <a:r>
              <a:rPr lang="en-US" sz="2400" dirty="0">
                <a:solidFill>
                  <a:srgbClr val="FFFFFF"/>
                </a:solidFill>
              </a:rPr>
              <a:t>We will continue to improve our team relationships and produce outstanding results on future projects by adopting a more equitable task distribution and cultivating a culture of inclusion and cooperation</a:t>
            </a:r>
          </a:p>
        </p:txBody>
      </p:sp>
    </p:spTree>
    <p:extLst>
      <p:ext uri="{BB962C8B-B14F-4D97-AF65-F5344CB8AC3E}">
        <p14:creationId xmlns:p14="http://schemas.microsoft.com/office/powerpoint/2010/main" val="400050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4393058" y="257623"/>
            <a:ext cx="4795282" cy="1080042"/>
          </a:xfrm>
        </p:spPr>
        <p:txBody>
          <a:bodyPr anchor="ctr">
            <a:normAutofit fontScale="90000"/>
          </a:bodyPr>
          <a:lstStyle/>
          <a:p>
            <a:r>
              <a:rPr lang="en-US" dirty="0">
                <a:solidFill>
                  <a:schemeClr val="bg1">
                    <a:lumMod val="95000"/>
                  </a:schemeClr>
                </a:solidFill>
              </a:rPr>
              <a:t>Summary:</a:t>
            </a:r>
            <a:br>
              <a:rPr lang="en-US" b="1" kern="0" dirty="0">
                <a:latin typeface="Times New Roman" panose="02020603050405020304" pitchFamily="18" charset="0"/>
                <a:ea typeface="Times New Roman" panose="02020603050405020304" pitchFamily="18" charset="0"/>
                <a:cs typeface="Times New Roman" panose="02020603050405020304" pitchFamily="18" charset="0"/>
              </a:rPr>
            </a:br>
            <a:endParaRPr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Content Placeholder 3"/>
          <p:cNvSpPr>
            <a:spLocks noGrp="1"/>
          </p:cNvSpPr>
          <p:nvPr>
            <p:ph idx="1"/>
          </p:nvPr>
        </p:nvSpPr>
        <p:spPr/>
        <p:txBody>
          <a:bodyPr/>
          <a:lstStyle/>
          <a:p>
            <a:r>
              <a:rPr lang="en-US" dirty="0">
                <a:solidFill>
                  <a:schemeClr val="bg1">
                    <a:lumMod val="95000"/>
                  </a:schemeClr>
                </a:solidFill>
              </a:rPr>
              <a:t>The project focuses on the design and development of an e-learning platform website. The purpose of the website is to provide students, teachers, and educational institutions with a seamless and engaging learning experience. The project includes various components such as use case diagrams, class diagrams, interface design proposals, test plans, sequence diagrams, activity diagrams, and state diagrams.</a:t>
            </a:r>
          </a:p>
        </p:txBody>
      </p:sp>
    </p:spTree>
    <p:extLst>
      <p:ext uri="{BB962C8B-B14F-4D97-AF65-F5344CB8AC3E}">
        <p14:creationId xmlns:p14="http://schemas.microsoft.com/office/powerpoint/2010/main" val="1039606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ite puzzle with one red piece">
            <a:extLst>
              <a:ext uri="{FF2B5EF4-FFF2-40B4-BE49-F238E27FC236}">
                <a16:creationId xmlns:a16="http://schemas.microsoft.com/office/drawing/2014/main" id="{EE0FDF62-CAF7-A935-044E-2D6E4ECD88FD}"/>
              </a:ext>
            </a:extLst>
          </p:cNvPr>
          <p:cNvPicPr>
            <a:picLocks noChangeAspect="1"/>
          </p:cNvPicPr>
          <p:nvPr/>
        </p:nvPicPr>
        <p:blipFill rotWithShape="1">
          <a:blip r:embed="rId2">
            <a:alphaModFix amt="60000"/>
          </a:blip>
          <a:srcRect l="5" r="1" b="1"/>
          <a:stretch/>
        </p:blipFill>
        <p:spPr>
          <a:xfrm>
            <a:off x="3068" y="0"/>
            <a:ext cx="12188932" cy="6856614"/>
          </a:xfrm>
          <a:prstGeom prst="rect">
            <a:avLst/>
          </a:prstGeom>
        </p:spPr>
      </p:pic>
      <p:graphicFrame>
        <p:nvGraphicFramePr>
          <p:cNvPr id="35" name="Content Placeholder 2">
            <a:extLst>
              <a:ext uri="{FF2B5EF4-FFF2-40B4-BE49-F238E27FC236}">
                <a16:creationId xmlns:a16="http://schemas.microsoft.com/office/drawing/2014/main" id="{27FC6081-3753-6461-F9E4-490E3A215A71}"/>
              </a:ext>
            </a:extLst>
          </p:cNvPr>
          <p:cNvGraphicFramePr>
            <a:graphicFrameLocks noGrp="1"/>
          </p:cNvGraphicFramePr>
          <p:nvPr>
            <p:ph idx="1"/>
            <p:extLst>
              <p:ext uri="{D42A27DB-BD31-4B8C-83A1-F6EECF244321}">
                <p14:modId xmlns:p14="http://schemas.microsoft.com/office/powerpoint/2010/main" val="620039265"/>
              </p:ext>
            </p:extLst>
          </p:nvPr>
        </p:nvGraphicFramePr>
        <p:xfrm>
          <a:off x="1104068" y="1308379"/>
          <a:ext cx="9343839" cy="4944028"/>
        </p:xfrm>
        <a:graphic>
          <a:graphicData uri="http://schemas.openxmlformats.org/drawingml/2006/table">
            <a:tbl>
              <a:tblPr firstRow="1" firstCol="1" bandRow="1">
                <a:tableStyleId>{8EC20E35-A176-4012-BC5E-935CFFF8708E}</a:tableStyleId>
              </a:tblPr>
              <a:tblGrid>
                <a:gridCol w="668295">
                  <a:extLst>
                    <a:ext uri="{9D8B030D-6E8A-4147-A177-3AD203B41FA5}">
                      <a16:colId xmlns:a16="http://schemas.microsoft.com/office/drawing/2014/main" val="4173303876"/>
                    </a:ext>
                  </a:extLst>
                </a:gridCol>
                <a:gridCol w="2861285">
                  <a:extLst>
                    <a:ext uri="{9D8B030D-6E8A-4147-A177-3AD203B41FA5}">
                      <a16:colId xmlns:a16="http://schemas.microsoft.com/office/drawing/2014/main" val="3062163907"/>
                    </a:ext>
                  </a:extLst>
                </a:gridCol>
                <a:gridCol w="5814259">
                  <a:extLst>
                    <a:ext uri="{9D8B030D-6E8A-4147-A177-3AD203B41FA5}">
                      <a16:colId xmlns:a16="http://schemas.microsoft.com/office/drawing/2014/main" val="3712420264"/>
                    </a:ext>
                  </a:extLst>
                </a:gridCol>
              </a:tblGrid>
              <a:tr h="740510">
                <a:tc>
                  <a:txBody>
                    <a:bodyPr/>
                    <a:lstStyle/>
                    <a:p>
                      <a:pPr marL="0" marR="0" algn="l">
                        <a:lnSpc>
                          <a:spcPct val="107000"/>
                        </a:lnSpc>
                        <a:spcBef>
                          <a:spcPts val="0"/>
                        </a:spcBef>
                        <a:spcAft>
                          <a:spcPts val="0"/>
                        </a:spcAft>
                      </a:pPr>
                      <a:r>
                        <a:rPr lang="en-US" sz="1800">
                          <a:effectLst/>
                        </a:rPr>
                        <a:t>SN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a:effectLst/>
                        </a:rPr>
                        <a:t>Name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Responsibilities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0319222"/>
                  </a:ext>
                </a:extLst>
              </a:tr>
              <a:tr h="865752">
                <a:tc>
                  <a:txBody>
                    <a:bodyPr/>
                    <a:lstStyle/>
                    <a:p>
                      <a:pPr marL="0" marR="0" algn="l">
                        <a:lnSpc>
                          <a:spcPct val="107000"/>
                        </a:lnSpc>
                        <a:spcBef>
                          <a:spcPts val="0"/>
                        </a:spcBef>
                        <a:spcAft>
                          <a:spcPts val="0"/>
                        </a:spcAft>
                      </a:pPr>
                      <a:r>
                        <a:rPr lang="en-US" sz="1800" dirty="0">
                          <a:effectLst/>
                        </a:rPr>
                        <a:t>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a:effectLst/>
                        </a:rPr>
                        <a:t>Dev Mani Maharjan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Systems Analysis &amp; Design (Diagrams), Technologies and resources, Conclusion and Future Enhancement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2690508"/>
                  </a:ext>
                </a:extLst>
              </a:tr>
              <a:tr h="865752">
                <a:tc>
                  <a:txBody>
                    <a:bodyPr/>
                    <a:lstStyle/>
                    <a:p>
                      <a:pPr marL="0" marR="0" algn="l">
                        <a:lnSpc>
                          <a:spcPct val="107000"/>
                        </a:lnSpc>
                        <a:spcBef>
                          <a:spcPts val="0"/>
                        </a:spcBef>
                        <a:spcAft>
                          <a:spcPts val="0"/>
                        </a:spcAft>
                      </a:pPr>
                      <a:r>
                        <a:rPr lang="en-US" sz="1800">
                          <a:effectLst/>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a:effectLst/>
                        </a:rPr>
                        <a:t>Alina Khatri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a:effectLst/>
                        </a:rPr>
                        <a:t>Problem, Solution and Innovation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4974094"/>
                  </a:ext>
                </a:extLst>
              </a:tr>
              <a:tr h="865752">
                <a:tc>
                  <a:txBody>
                    <a:bodyPr/>
                    <a:lstStyle/>
                    <a:p>
                      <a:pPr marL="0" marR="0" algn="l">
                        <a:lnSpc>
                          <a:spcPct val="107000"/>
                        </a:lnSpc>
                        <a:spcBef>
                          <a:spcPts val="0"/>
                        </a:spcBef>
                        <a:spcAft>
                          <a:spcPts val="0"/>
                        </a:spcAft>
                      </a:pPr>
                      <a:r>
                        <a:rPr lang="en-US" sz="1800">
                          <a:effectLst/>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Romik Shrestha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a:effectLst/>
                        </a:rPr>
                        <a:t>System Requirements &amp; Architectural Overview (Technical Architecture, UI, UX)</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3732525"/>
                  </a:ext>
                </a:extLst>
              </a:tr>
              <a:tr h="740510">
                <a:tc>
                  <a:txBody>
                    <a:bodyPr/>
                    <a:lstStyle/>
                    <a:p>
                      <a:pPr marL="0" marR="0" algn="l">
                        <a:lnSpc>
                          <a:spcPct val="107000"/>
                        </a:lnSpc>
                        <a:spcBef>
                          <a:spcPts val="0"/>
                        </a:spcBef>
                        <a:spcAft>
                          <a:spcPts val="0"/>
                        </a:spcAft>
                      </a:pPr>
                      <a:r>
                        <a:rPr lang="en-US" sz="1800">
                          <a:effectLst/>
                        </a:rPr>
                        <a:t>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Rebica Shrestha</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Social impact of your project &amp; business viability</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7023084"/>
                  </a:ext>
                </a:extLst>
              </a:tr>
              <a:tr h="865752">
                <a:tc>
                  <a:txBody>
                    <a:bodyPr/>
                    <a:lstStyle/>
                    <a:p>
                      <a:pPr marL="0" marR="0" algn="l">
                        <a:lnSpc>
                          <a:spcPct val="107000"/>
                        </a:lnSpc>
                        <a:spcBef>
                          <a:spcPts val="0"/>
                        </a:spcBef>
                        <a:spcAft>
                          <a:spcPts val="0"/>
                        </a:spcAft>
                      </a:pPr>
                      <a:r>
                        <a:rPr lang="en-US" sz="1800">
                          <a:effectLst/>
                        </a:rPr>
                        <a:t>5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Rosy Maharjan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dirty="0">
                          <a:effectLst/>
                        </a:rPr>
                        <a:t>Introduction, Architectural Overview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7391769"/>
                  </a:ext>
                </a:extLst>
              </a:tr>
            </a:tbl>
          </a:graphicData>
        </a:graphic>
      </p:graphicFrame>
      <p:sp>
        <p:nvSpPr>
          <p:cNvPr id="7" name="Rectangle 6"/>
          <p:cNvSpPr/>
          <p:nvPr/>
        </p:nvSpPr>
        <p:spPr>
          <a:xfrm>
            <a:off x="1329634" y="334840"/>
            <a:ext cx="5367728" cy="584775"/>
          </a:xfrm>
          <a:prstGeom prst="rect">
            <a:avLst/>
          </a:prstGeom>
        </p:spPr>
        <p:txBody>
          <a:bodyPr wrap="square">
            <a:spAutoFit/>
          </a:bodyPr>
          <a:lstStyle/>
          <a:p>
            <a:pPr algn="ctr"/>
            <a:r>
              <a:rPr lang="en-US" sz="3200" b="1" kern="0" dirty="0">
                <a:latin typeface="Times New Roman" panose="02020603050405020304" pitchFamily="18" charset="0"/>
                <a:ea typeface="Calibri" panose="020F0502020204030204" pitchFamily="34" charset="0"/>
                <a:cs typeface="Times New Roman" panose="02020603050405020304" pitchFamily="18" charset="0"/>
              </a:rPr>
              <a:t>Individual Participation</a:t>
            </a:r>
            <a:endParaRPr lang="en-US" sz="3200" b="1" kern="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105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2482297" y="2214509"/>
            <a:ext cx="6959146" cy="45719"/>
          </a:xfrm>
        </p:spPr>
        <p:txBody>
          <a:bodyPr anchor="ctr">
            <a:normAutofit fontScale="90000"/>
          </a:bodyP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THANK YOU FOR YOUR</a:t>
            </a:r>
            <a:b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b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t> PRECIOUS TIME </a:t>
            </a:r>
            <a:b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cs typeface="Times New Roman" panose="02020603050405020304" pitchFamily="18" charset="0"/>
              </a:rPr>
            </a:br>
            <a:br>
              <a:rPr lang="en-US" b="1" kern="0" dirty="0">
                <a:latin typeface="Times New Roman" panose="02020603050405020304" pitchFamily="18" charset="0"/>
                <a:ea typeface="Times New Roman" panose="02020603050405020304" pitchFamily="18" charset="0"/>
                <a:cs typeface="Times New Roman" panose="02020603050405020304" pitchFamily="18" charset="0"/>
              </a:rPr>
            </a:br>
            <a:endParaRPr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Content Placeholder 3"/>
          <p:cNvSpPr>
            <a:spLocks noGrp="1"/>
          </p:cNvSpPr>
          <p:nvPr>
            <p:ph idx="1"/>
          </p:nvPr>
        </p:nvSpPr>
        <p:spPr>
          <a:xfrm>
            <a:off x="1421759" y="3053507"/>
            <a:ext cx="9080222" cy="2088649"/>
          </a:xfrm>
        </p:spPr>
        <p:txBody>
          <a:bodyPr/>
          <a:lstStyle/>
          <a:p>
            <a:pPr algn="ctr"/>
            <a:r>
              <a:rPr lang="en-US" dirty="0">
                <a:solidFill>
                  <a:schemeClr val="bg1">
                    <a:lumMod val="95000"/>
                  </a:schemeClr>
                </a:solidFill>
              </a:rPr>
              <a:t>\</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DO YOU HAVE ANY </a:t>
            </a:r>
          </a:p>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QUESTIONS?</a:t>
            </a:r>
            <a:endPar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endParaRPr lang="en-US" dirty="0">
              <a:solidFill>
                <a:schemeClr val="bg1">
                  <a:lumMod val="95000"/>
                </a:schemeClr>
              </a:solidFill>
            </a:endParaRPr>
          </a:p>
        </p:txBody>
      </p:sp>
    </p:spTree>
    <p:extLst>
      <p:ext uri="{BB962C8B-B14F-4D97-AF65-F5344CB8AC3E}">
        <p14:creationId xmlns:p14="http://schemas.microsoft.com/office/powerpoint/2010/main" val="2703303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822345-039F-7F6B-FC1C-CFB585DED150}"/>
              </a:ext>
            </a:extLst>
          </p:cNvPr>
          <p:cNvPicPr>
            <a:picLocks noChangeAspect="1"/>
          </p:cNvPicPr>
          <p:nvPr/>
        </p:nvPicPr>
        <p:blipFill rotWithShape="1">
          <a:blip r:embed="rId2">
            <a:alphaModFix amt="70000"/>
          </a:blip>
          <a:srcRect t="6570" r="6" b="9035"/>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p:cNvSpPr>
            <a:spLocks noGrp="1"/>
          </p:cNvSpPr>
          <p:nvPr>
            <p:ph type="ctrTitle"/>
          </p:nvPr>
        </p:nvSpPr>
        <p:spPr>
          <a:xfrm>
            <a:off x="994404" y="731041"/>
            <a:ext cx="10191942" cy="3173034"/>
          </a:xfrm>
        </p:spPr>
        <p:txBody>
          <a:bodyPr>
            <a:normAutofit/>
          </a:bodyPr>
          <a:lstStyle/>
          <a:p>
            <a:r>
              <a:rPr lang="en-US" sz="6600">
                <a:solidFill>
                  <a:srgbClr val="FFFFFF"/>
                </a:solidFill>
              </a:rPr>
              <a:t>ITS66404 Software Engineering</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451794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4393058" y="257623"/>
            <a:ext cx="4795282" cy="1080042"/>
          </a:xfrm>
        </p:spPr>
        <p:txBody>
          <a:bodyPr anchor="ctr">
            <a:normAutofit fontScale="90000"/>
          </a:bodyPr>
          <a:lstStyle/>
          <a:p>
            <a:r>
              <a:rPr lang="en-US" b="1" kern="0" dirty="0">
                <a:solidFill>
                  <a:schemeClr val="accent6">
                    <a:lumMod val="40000"/>
                    <a:lumOff val="60000"/>
                  </a:schemeClr>
                </a:solidFill>
                <a:latin typeface="Times New Roman" panose="02020603050405020304" pitchFamily="18" charset="0"/>
                <a:ea typeface="Times New Roman" panose="02020603050405020304" pitchFamily="18" charset="0"/>
                <a:cs typeface="Times New Roman" panose="02020603050405020304" pitchFamily="18" charset="0"/>
              </a:rPr>
              <a:t>Introduction:</a:t>
            </a:r>
            <a:br>
              <a:rPr lang="en-US" b="1" kern="0" dirty="0">
                <a:latin typeface="Times New Roman" panose="02020603050405020304" pitchFamily="18" charset="0"/>
                <a:ea typeface="Times New Roman" panose="02020603050405020304" pitchFamily="18" charset="0"/>
                <a:cs typeface="Times New Roman" panose="02020603050405020304" pitchFamily="18" charset="0"/>
              </a:rPr>
            </a:br>
            <a:endParaRPr dirty="0">
              <a:solidFill>
                <a:srgbClr val="FFFFFF"/>
              </a:solidFill>
            </a:endParaRP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Content Placeholder 3"/>
          <p:cNvSpPr>
            <a:spLocks noGrp="1"/>
          </p:cNvSpPr>
          <p:nvPr>
            <p:ph idx="1"/>
          </p:nvPr>
        </p:nvSpPr>
        <p:spPr/>
        <p:txBody>
          <a:bodyPr/>
          <a:lstStyle/>
          <a:p>
            <a:pPr marL="0" indent="0">
              <a:buNone/>
            </a:pPr>
            <a:r>
              <a:rPr lang="en-US" dirty="0">
                <a:solidFill>
                  <a:schemeClr val="bg1">
                    <a:lumMod val="85000"/>
                  </a:schemeClr>
                </a:solidFill>
                <a:latin typeface="Times New Roman" panose="02020603050405020304" pitchFamily="18" charset="0"/>
                <a:cs typeface="Times New Roman" panose="02020603050405020304" pitchFamily="18" charset="0"/>
              </a:rPr>
              <a:t>Our e-learning platform offers a user-friendly interface with various educational possibilities, including video lessons, online courses, and multimedia content. Users can easily find the courses they want and download free certifications. The platform also tracks users' progress and accomplishments, allowing them to focus on areas of improvement and recognize their strengths and weaknesses. Our goal is to provide accessible and valuable qualifications to all students, allowing them to learn new skills and information at their own pace and convenience.</a:t>
            </a:r>
          </a:p>
          <a:p>
            <a:pPr marL="0" indent="0">
              <a:buNone/>
            </a:pPr>
            <a:endParaRPr lang="en-US" dirty="0">
              <a:solidFill>
                <a:schemeClr val="bg1"/>
              </a:solidFill>
            </a:endParaRPr>
          </a:p>
          <a:p>
            <a:endParaRPr lang="en-US" dirty="0"/>
          </a:p>
        </p:txBody>
      </p:sp>
    </p:spTree>
    <p:extLst>
      <p:ext uri="{BB962C8B-B14F-4D97-AF65-F5344CB8AC3E}">
        <p14:creationId xmlns:p14="http://schemas.microsoft.com/office/powerpoint/2010/main" val="1304769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044246" y="2362589"/>
            <a:ext cx="4366315" cy="1132708"/>
          </a:xfrm>
        </p:spPr>
        <p:txBody>
          <a:bodyPr anchor="b">
            <a:normAutofit/>
          </a:bodyPr>
          <a:lstStyle/>
          <a:p>
            <a:pPr algn="l"/>
            <a:r>
              <a:rPr lang="en-US" sz="5400" dirty="0"/>
              <a:t>Our website</a:t>
            </a:r>
          </a:p>
        </p:txBody>
      </p:sp>
      <p:grpSp>
        <p:nvGrpSpPr>
          <p:cNvPr id="23"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24" name="Straight Connector 23">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Picture 4">
            <a:extLst>
              <a:ext uri="{FF2B5EF4-FFF2-40B4-BE49-F238E27FC236}">
                <a16:creationId xmlns:a16="http://schemas.microsoft.com/office/drawing/2014/main" id="{C36029CE-C170-C56E-E868-2C4A1A8AF437}"/>
              </a:ext>
            </a:extLst>
          </p:cNvPr>
          <p:cNvPicPr>
            <a:picLocks noChangeAspect="1"/>
          </p:cNvPicPr>
          <p:nvPr/>
        </p:nvPicPr>
        <p:blipFill rotWithShape="1">
          <a:blip r:embed="rId2"/>
          <a:srcRect l="58633" t="-142809" r="-58633" b="142809"/>
          <a:stretch/>
        </p:blipFill>
        <p:spPr>
          <a:xfrm>
            <a:off x="5186557" y="870802"/>
            <a:ext cx="6402214" cy="5111142"/>
          </a:xfrm>
          <a:prstGeom prst="rect">
            <a:avLst/>
          </a:prstGeom>
        </p:spPr>
      </p:pic>
      <p:grpSp>
        <p:nvGrpSpPr>
          <p:cNvPr id="27"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8" name="Freeform: Shape 27">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9"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1" name="Freeform: Shape 30">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2"/>
          <p:cNvPicPr>
            <a:picLocks noChangeAspect="1"/>
          </p:cNvPicPr>
          <p:nvPr/>
        </p:nvPicPr>
        <p:blipFill>
          <a:blip r:embed="rId3"/>
          <a:stretch>
            <a:fillRect/>
          </a:stretch>
        </p:blipFill>
        <p:spPr>
          <a:xfrm>
            <a:off x="6116823" y="829094"/>
            <a:ext cx="4877481" cy="4877481"/>
          </a:xfrm>
          <a:prstGeom prst="rect">
            <a:avLst/>
          </a:prstGeom>
        </p:spPr>
      </p:pic>
    </p:spTree>
    <p:extLst>
      <p:ext uri="{BB962C8B-B14F-4D97-AF65-F5344CB8AC3E}">
        <p14:creationId xmlns:p14="http://schemas.microsoft.com/office/powerpoint/2010/main" val="214849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Hologram from iPad">
            <a:extLst>
              <a:ext uri="{FF2B5EF4-FFF2-40B4-BE49-F238E27FC236}">
                <a16:creationId xmlns:a16="http://schemas.microsoft.com/office/drawing/2014/main" id="{11E35D47-282F-AA11-7977-638719EF900B}"/>
              </a:ext>
            </a:extLst>
          </p:cNvPr>
          <p:cNvPicPr>
            <a:picLocks noChangeAspect="1"/>
          </p:cNvPicPr>
          <p:nvPr/>
        </p:nvPicPr>
        <p:blipFill rotWithShape="1">
          <a:blip r:embed="rId2">
            <a:alphaModFix amt="70000"/>
          </a:blip>
          <a:srcRect t="4627" r="6" b="10979"/>
          <a:stretch/>
        </p:blipFill>
        <p:spPr>
          <a:xfrm>
            <a:off x="20" y="10"/>
            <a:ext cx="12188932" cy="6856614"/>
          </a:xfrm>
          <a:prstGeom prst="rect">
            <a:avLst/>
          </a:prstGeom>
        </p:spPr>
      </p:pic>
      <p:sp>
        <p:nvSpPr>
          <p:cNvPr id="2" name="Title"/>
          <p:cNvSpPr>
            <a:spLocks noGrp="1"/>
          </p:cNvSpPr>
          <p:nvPr>
            <p:ph type="ctrTitle"/>
          </p:nvPr>
        </p:nvSpPr>
        <p:spPr>
          <a:xfrm>
            <a:off x="2066337" y="184179"/>
            <a:ext cx="7913757" cy="800627"/>
          </a:xfrm>
        </p:spPr>
        <p:txBody>
          <a:bodyPr anchor="b">
            <a:normAutofit fontScale="90000"/>
          </a:bodyPr>
          <a:lstStyle/>
          <a:p>
            <a:r>
              <a:rPr lang="en-US" sz="5400" dirty="0">
                <a:solidFill>
                  <a:srgbClr val="FFFFFF"/>
                </a:solidFill>
              </a:rPr>
              <a:t>Use Case Diagram</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8" name="Picture 3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8897" y="1281247"/>
            <a:ext cx="8283602" cy="5028230"/>
          </a:xfrm>
          <a:prstGeom prst="rect">
            <a:avLst/>
          </a:prstGeom>
          <a:noFill/>
          <a:ln>
            <a:noFill/>
          </a:ln>
        </p:spPr>
      </p:pic>
    </p:spTree>
    <p:extLst>
      <p:ext uri="{BB962C8B-B14F-4D97-AF65-F5344CB8AC3E}">
        <p14:creationId xmlns:p14="http://schemas.microsoft.com/office/powerpoint/2010/main" val="166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70775F-CB22-6A39-B364-599775C25858}"/>
              </a:ext>
            </a:extLst>
          </p:cNvPr>
          <p:cNvPicPr>
            <a:picLocks noChangeAspect="1"/>
          </p:cNvPicPr>
          <p:nvPr/>
        </p:nvPicPr>
        <p:blipFill rotWithShape="1">
          <a:blip r:embed="rId2">
            <a:alphaModFix amt="70000"/>
          </a:blip>
          <a:srcRect r="3036" b="-7"/>
          <a:stretch/>
        </p:blipFill>
        <p:spPr>
          <a:xfrm>
            <a:off x="20" y="10"/>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p:cNvSpPr>
            <a:spLocks noGrp="1"/>
          </p:cNvSpPr>
          <p:nvPr>
            <p:ph type="ctrTitle"/>
          </p:nvPr>
        </p:nvSpPr>
        <p:spPr>
          <a:xfrm>
            <a:off x="1725213" y="422231"/>
            <a:ext cx="8836546" cy="835022"/>
          </a:xfrm>
        </p:spPr>
        <p:txBody>
          <a:bodyPr>
            <a:normAutofit fontScale="90000"/>
          </a:bodyPr>
          <a:lstStyle/>
          <a:p>
            <a:r>
              <a:rPr lang="en-US" sz="5400" dirty="0">
                <a:solidFill>
                  <a:srgbClr val="FFFFFF"/>
                </a:solidFill>
              </a:rPr>
              <a:t>Modified Use Case Diagram</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7" name="Picture 46"/>
          <p:cNvPicPr/>
          <p:nvPr/>
        </p:nvPicPr>
        <p:blipFill>
          <a:blip r:embed="rId3">
            <a:extLst>
              <a:ext uri="{28A0092B-C50C-407E-A947-70E740481C1C}">
                <a14:useLocalDpi xmlns:a14="http://schemas.microsoft.com/office/drawing/2010/main" val="0"/>
              </a:ext>
            </a:extLst>
          </a:blip>
          <a:srcRect/>
          <a:stretch>
            <a:fillRect/>
          </a:stretch>
        </p:blipFill>
        <p:spPr bwMode="auto">
          <a:xfrm>
            <a:off x="2851919" y="1473384"/>
            <a:ext cx="5489063" cy="5204244"/>
          </a:xfrm>
          <a:prstGeom prst="rect">
            <a:avLst/>
          </a:prstGeom>
          <a:noFill/>
          <a:ln>
            <a:noFill/>
          </a:ln>
        </p:spPr>
      </p:pic>
    </p:spTree>
    <p:extLst>
      <p:ext uri="{BB962C8B-B14F-4D97-AF65-F5344CB8AC3E}">
        <p14:creationId xmlns:p14="http://schemas.microsoft.com/office/powerpoint/2010/main" val="63134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lls of blueprints">
            <a:extLst>
              <a:ext uri="{FF2B5EF4-FFF2-40B4-BE49-F238E27FC236}">
                <a16:creationId xmlns:a16="http://schemas.microsoft.com/office/drawing/2014/main" id="{83809413-3A8F-7E7B-5983-2AF569BB2120}"/>
              </a:ext>
            </a:extLst>
          </p:cNvPr>
          <p:cNvPicPr>
            <a:picLocks noChangeAspect="1"/>
          </p:cNvPicPr>
          <p:nvPr/>
        </p:nvPicPr>
        <p:blipFill rotWithShape="1">
          <a:blip r:embed="rId2">
            <a:alphaModFix amt="60000"/>
          </a:blip>
          <a:srcRect t="1239" r="6" b="14367"/>
          <a:stretch/>
        </p:blipFill>
        <p:spPr>
          <a:xfrm>
            <a:off x="20" y="10"/>
            <a:ext cx="12188932" cy="6856614"/>
          </a:xfrm>
          <a:prstGeom prst="rect">
            <a:avLst/>
          </a:prstGeom>
        </p:spPr>
      </p:pic>
      <p:grpSp>
        <p:nvGrpSpPr>
          <p:cNvPr id="16"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7" name="Freeform: Shape 16">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sp>
        <p:nvSpPr>
          <p:cNvPr id="2" name="Title"/>
          <p:cNvSpPr>
            <a:spLocks noGrp="1"/>
          </p:cNvSpPr>
          <p:nvPr>
            <p:ph type="ctrTitle"/>
          </p:nvPr>
        </p:nvSpPr>
        <p:spPr>
          <a:xfrm>
            <a:off x="1198181" y="726066"/>
            <a:ext cx="4795282" cy="5018227"/>
          </a:xfrm>
        </p:spPr>
        <p:txBody>
          <a:bodyPr anchor="ctr">
            <a:normAutofit/>
          </a:bodyPr>
          <a:lstStyle/>
          <a:p>
            <a:r>
              <a:rPr lang="en-US" sz="3200" dirty="0">
                <a:solidFill>
                  <a:srgbClr val="FFFFFF"/>
                </a:solidFill>
              </a:rPr>
              <a:t>Use case diagram differences after mod</a:t>
            </a:r>
          </a:p>
        </p:txBody>
      </p:sp>
      <p:grpSp>
        <p:nvGrpSpPr>
          <p:cNvPr id="25"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6"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28" name="Freeform: Shape 27">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7" name="Freeform: Shape 26">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dirty="0">
                <a:solidFill>
                  <a:srgbClr val="FFFFFF"/>
                </a:solidFill>
              </a:rPr>
              <a:t>In the modified version of the use case diagram, several changes have been made compared to the old version</a:t>
            </a:r>
          </a:p>
          <a:p>
            <a:pPr lvl="0"/>
            <a:r>
              <a:rPr lang="en-US" sz="1800" dirty="0">
                <a:solidFill>
                  <a:srgbClr val="FFFFFF"/>
                </a:solidFill>
              </a:rPr>
              <a:t>The new use case diagram includes additional actors and modifies the functionalities of existing actors</a:t>
            </a:r>
          </a:p>
          <a:p>
            <a:pPr lvl="0"/>
            <a:r>
              <a:rPr lang="en-US" sz="1800" dirty="0">
                <a:solidFill>
                  <a:srgbClr val="FFFFFF"/>
                </a:solidFill>
              </a:rPr>
              <a:t>These changes in the use case diagram reflect the addition of a new actor and the modification of existing actor functionalities</a:t>
            </a:r>
          </a:p>
          <a:p>
            <a:pPr lvl="0"/>
            <a:r>
              <a:rPr lang="en-US" sz="1800" dirty="0">
                <a:solidFill>
                  <a:srgbClr val="FFFFFF"/>
                </a:solidFill>
              </a:rPr>
              <a:t>The introduction of the Facilitator actor represents a new role that interacts with the system</a:t>
            </a:r>
          </a:p>
        </p:txBody>
      </p:sp>
    </p:spTree>
    <p:extLst>
      <p:ext uri="{BB962C8B-B14F-4D97-AF65-F5344CB8AC3E}">
        <p14:creationId xmlns:p14="http://schemas.microsoft.com/office/powerpoint/2010/main" val="4089657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lculus formula">
            <a:extLst>
              <a:ext uri="{FF2B5EF4-FFF2-40B4-BE49-F238E27FC236}">
                <a16:creationId xmlns:a16="http://schemas.microsoft.com/office/drawing/2014/main" id="{60085526-DC9C-0316-0150-9369DE403A44}"/>
              </a:ext>
            </a:extLst>
          </p:cNvPr>
          <p:cNvPicPr>
            <a:picLocks noChangeAspect="1"/>
          </p:cNvPicPr>
          <p:nvPr/>
        </p:nvPicPr>
        <p:blipFill rotWithShape="1">
          <a:blip r:embed="rId2">
            <a:alphaModFix amt="70000"/>
          </a:blip>
          <a:srcRect t="5331" r="6" b="10337"/>
          <a:stretch/>
        </p:blipFill>
        <p:spPr>
          <a:xfrm>
            <a:off x="20" y="10"/>
            <a:ext cx="12188932" cy="6856614"/>
          </a:xfrm>
          <a:prstGeom prst="rect">
            <a:avLst/>
          </a:prstGeom>
        </p:spPr>
      </p:pic>
      <p:sp>
        <p:nvSpPr>
          <p:cNvPr id="2" name="Title"/>
          <p:cNvSpPr>
            <a:spLocks noGrp="1"/>
          </p:cNvSpPr>
          <p:nvPr>
            <p:ph type="ctrTitle"/>
          </p:nvPr>
        </p:nvSpPr>
        <p:spPr>
          <a:xfrm>
            <a:off x="3100124" y="521749"/>
            <a:ext cx="5988704" cy="800627"/>
          </a:xfrm>
        </p:spPr>
        <p:txBody>
          <a:bodyPr anchor="b">
            <a:normAutofit fontScale="90000"/>
          </a:bodyPr>
          <a:lstStyle/>
          <a:p>
            <a:r>
              <a:rPr lang="en-US" sz="5400" dirty="0">
                <a:solidFill>
                  <a:schemeClr val="bg1">
                    <a:lumMod val="95000"/>
                  </a:schemeClr>
                </a:solidFill>
              </a:rPr>
              <a:t>Class Diagram</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9"/>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8" name="Picture 3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2158" y="1392263"/>
            <a:ext cx="7519859" cy="5226050"/>
          </a:xfrm>
          <a:prstGeom prst="rect">
            <a:avLst/>
          </a:prstGeom>
          <a:noFill/>
          <a:ln>
            <a:noFill/>
          </a:ln>
        </p:spPr>
      </p:pic>
    </p:spTree>
    <p:extLst>
      <p:ext uri="{BB962C8B-B14F-4D97-AF65-F5344CB8AC3E}">
        <p14:creationId xmlns:p14="http://schemas.microsoft.com/office/powerpoint/2010/main" val="3419310770"/>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D2334"/>
      </a:dk2>
      <a:lt2>
        <a:srgbClr val="E3E8E2"/>
      </a:lt2>
      <a:accent1>
        <a:srgbClr val="B93FD1"/>
      </a:accent1>
      <a:accent2>
        <a:srgbClr val="6A2DBF"/>
      </a:accent2>
      <a:accent3>
        <a:srgbClr val="3F3FD1"/>
      </a:accent3>
      <a:accent4>
        <a:srgbClr val="2D6ABF"/>
      </a:accent4>
      <a:accent5>
        <a:srgbClr val="3CAFC6"/>
      </a:accent5>
      <a:accent6>
        <a:srgbClr val="2BB693"/>
      </a:accent6>
      <a:hlink>
        <a:srgbClr val="3B8AB2"/>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30</TotalTime>
  <Words>988</Words>
  <Application>Microsoft Office PowerPoint</Application>
  <PresentationFormat>Widescreen</PresentationFormat>
  <Paragraphs>89</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Avenir Next LT Pro</vt:lpstr>
      <vt:lpstr>AvenirNext LT Pro Medium</vt:lpstr>
      <vt:lpstr>Sagona Book</vt:lpstr>
      <vt:lpstr>Segoe UI Semilight</vt:lpstr>
      <vt:lpstr>Times New Roman</vt:lpstr>
      <vt:lpstr>ExploreVTI</vt:lpstr>
      <vt:lpstr>PowerPoint Presentation</vt:lpstr>
      <vt:lpstr>PowerPoint Presentation</vt:lpstr>
      <vt:lpstr>ITS66404 Software Engineering</vt:lpstr>
      <vt:lpstr>Introduction: </vt:lpstr>
      <vt:lpstr>Our website</vt:lpstr>
      <vt:lpstr>Use Case Diagram</vt:lpstr>
      <vt:lpstr>Modified Use Case Diagram</vt:lpstr>
      <vt:lpstr>Use case diagram differences after mod</vt:lpstr>
      <vt:lpstr>Class Diagram</vt:lpstr>
      <vt:lpstr>Modified class Diagram</vt:lpstr>
      <vt:lpstr>Class diagram differences after mod</vt:lpstr>
      <vt:lpstr>Interface Design Proposal for E-learning Platform</vt:lpstr>
      <vt:lpstr>Test Plan: E-Learning Platform Website</vt:lpstr>
      <vt:lpstr>Sequence Diagram</vt:lpstr>
      <vt:lpstr>Modified Sequence Diagram</vt:lpstr>
      <vt:lpstr>Activity Diagram</vt:lpstr>
      <vt:lpstr>Modified Activity Diagram</vt:lpstr>
      <vt:lpstr>State Diagram</vt:lpstr>
      <vt:lpstr>Modified State Diagram</vt:lpstr>
      <vt:lpstr>Design Rationale</vt:lpstr>
      <vt:lpstr>Design Rationale</vt:lpstr>
      <vt:lpstr>Alternative Design Ideas</vt:lpstr>
      <vt:lpstr>Group Analysis</vt:lpstr>
      <vt:lpstr>Group Analysis</vt:lpstr>
      <vt:lpstr>Summary: </vt:lpstr>
      <vt:lpstr>PowerPoint Presentation</vt:lpstr>
      <vt:lpstr>THANK YOU FOR YOUR  PRECIOUS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Dev Mani Maharjan</cp:lastModifiedBy>
  <cp:revision>9</cp:revision>
  <dcterms:created xsi:type="dcterms:W3CDTF">2023-06-09T16:36:56Z</dcterms:created>
  <dcterms:modified xsi:type="dcterms:W3CDTF">2023-06-09T17:09:33Z</dcterms:modified>
</cp:coreProperties>
</file>